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10058400" cy="77724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911" autoAdjust="0"/>
    <p:restoredTop sz="94660"/>
  </p:normalViewPr>
  <p:slideViewPr>
    <p:cSldViewPr>
      <p:cViewPr>
        <p:scale>
          <a:sx n="80" d="100"/>
          <a:sy n="80" d="100"/>
        </p:scale>
        <p:origin x="-1410" y="79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กลุ่ม 51"/>
          <p:cNvGrpSpPr/>
          <p:nvPr/>
        </p:nvGrpSpPr>
        <p:grpSpPr>
          <a:xfrm>
            <a:off x="0" y="-28575"/>
            <a:ext cx="10058400" cy="707886"/>
            <a:chOff x="0" y="-28575"/>
            <a:chExt cx="10058400" cy="707886"/>
          </a:xfrm>
        </p:grpSpPr>
        <p:sp>
          <p:nvSpPr>
            <p:cNvPr id="2" name="สามเหลี่ยมหน้าจั่ว 1"/>
            <p:cNvSpPr/>
            <p:nvPr/>
          </p:nvSpPr>
          <p:spPr>
            <a:xfrm>
              <a:off x="0" y="0"/>
              <a:ext cx="10058400" cy="645840"/>
            </a:xfrm>
            <a:prstGeom prst="triangle">
              <a:avLst>
                <a:gd name="adj" fmla="val 4985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b="1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203204" y="-28575"/>
              <a:ext cx="156324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h-TH" sz="2000" b="1" dirty="0" err="1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2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th-TH" sz="2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</a:br>
              <a:r>
                <a:rPr lang="th-TH" sz="2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ปีงบประมาณ </a:t>
              </a:r>
              <a:r>
                <a:rPr lang="en-US" sz="2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2562</a:t>
              </a:r>
              <a:endParaRPr lang="th-TH" sz="2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53" name="กลุ่ม 52"/>
          <p:cNvGrpSpPr/>
          <p:nvPr/>
        </p:nvGrpSpPr>
        <p:grpSpPr>
          <a:xfrm>
            <a:off x="0" y="740321"/>
            <a:ext cx="4741168" cy="1032495"/>
            <a:chOff x="0" y="1197521"/>
            <a:chExt cx="4741168" cy="1032495"/>
          </a:xfrm>
        </p:grpSpPr>
        <p:sp>
          <p:nvSpPr>
            <p:cNvPr id="10" name="สี่เหลี่ยมผืนผ้า 9"/>
            <p:cNvSpPr/>
            <p:nvPr/>
          </p:nvSpPr>
          <p:spPr>
            <a:xfrm>
              <a:off x="924744" y="1221904"/>
              <a:ext cx="3816424" cy="1008112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lIns="0" tIns="0" rIns="0" bIns="0">
              <a:noAutofit/>
            </a:bodyPr>
            <a:lstStyle/>
            <a:p>
              <a: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 </a:t>
              </a:r>
              <a:endParaRPr lang="th-TH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1</a:t>
              </a:r>
              <a: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. </a:t>
              </a:r>
              <a:r>
                <a:rPr lang="th-TH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ผู้ใช้  ผู้เสพ ผู้ติด</a:t>
              </a:r>
              <a:r>
                <a:rPr lang="th-TH" sz="16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ได้รับการบำบัดฟื้นฟู  ลดอันตราย</a:t>
              </a:r>
              <a: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จาก</a:t>
              </a:r>
              <a:b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</a:br>
              <a: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    </a:t>
              </a:r>
              <a:r>
                <a:rPr lang="th-TH" sz="1600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ยา</a:t>
              </a:r>
              <a:r>
                <a:rPr lang="th-TH" sz="16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เสพ</a:t>
              </a:r>
              <a:r>
                <a:rPr lang="th-TH" sz="1600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ติด</a:t>
              </a:r>
              <a: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และ</a:t>
              </a:r>
              <a:r>
                <a:rPr lang="th-TH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ติดตามดูแลช่วยเหลือตามมาตรฐาน</a:t>
              </a:r>
              <a:endParaRPr lang="th-TH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 2. </a:t>
              </a:r>
              <a:r>
                <a:rPr lang="th-TH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ประชาชนได้รับการสร้างเสริมภูมิคุ้มกันและป้องกันภัย</a:t>
              </a:r>
              <a:r>
                <a:rPr lang="th-TH" sz="16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> </a:t>
              </a:r>
              <a:endParaRPr lang="th-TH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th-TH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itchFamily="34" charset="-34"/>
                  <a:cs typeface="TH SarabunPSK" pitchFamily="34" charset="-34"/>
                </a:rPr>
              </a:br>
              <a:endParaRPr lang="th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grpSp>
          <p:nvGrpSpPr>
            <p:cNvPr id="7" name="กลุ่ม 6"/>
            <p:cNvGrpSpPr/>
            <p:nvPr/>
          </p:nvGrpSpPr>
          <p:grpSpPr>
            <a:xfrm>
              <a:off x="0" y="1197521"/>
              <a:ext cx="1008112" cy="936104"/>
              <a:chOff x="924744" y="2374032"/>
              <a:chExt cx="1368152" cy="1152128"/>
            </a:xfrm>
          </p:grpSpPr>
          <p:sp>
            <p:nvSpPr>
              <p:cNvPr id="5" name="ข้าวหลามตัด 4"/>
              <p:cNvSpPr/>
              <p:nvPr/>
            </p:nvSpPr>
            <p:spPr>
              <a:xfrm>
                <a:off x="924744" y="2374032"/>
                <a:ext cx="1368152" cy="1152128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121009" y="2688249"/>
                <a:ext cx="1065353" cy="454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800" b="1" dirty="0" smtClean="0">
                    <a:solidFill>
                      <a:schemeClr val="tx2">
                        <a:lumMod val="75000"/>
                      </a:schemeClr>
                    </a:solidFill>
                    <a:latin typeface="TH SarabunPSK" pitchFamily="34" charset="-34"/>
                    <a:cs typeface="TH SarabunPSK" pitchFamily="34" charset="-34"/>
                  </a:rPr>
                  <a:t>เป้าหมาย</a:t>
                </a:r>
                <a:endParaRPr lang="th-TH" sz="1800" b="1" dirty="0">
                  <a:solidFill>
                    <a:schemeClr val="tx2">
                      <a:lumMod val="75000"/>
                    </a:schemeClr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</p:grpSp>
      </p:grpSp>
      <p:sp>
        <p:nvSpPr>
          <p:cNvPr id="9" name="สี่เหลี่ยมผืนผ้า 8"/>
          <p:cNvSpPr/>
          <p:nvPr/>
        </p:nvSpPr>
        <p:spPr>
          <a:xfrm>
            <a:off x="492696" y="1869976"/>
            <a:ext cx="9217024" cy="61495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 indent="0">
              <a:spcBef>
                <a:spcPts val="1470"/>
              </a:spcBef>
              <a:spcAft>
                <a:spcPts val="98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KPI </a:t>
            </a:r>
            <a:r>
              <a:rPr lang="en-US" sz="16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" sz="1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" sz="16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ร้อยละ 20 ของผู้ติดยาเสพติดที่บำบัดครบตามเกณฑ์ที่กำหนดของแต่ละระบบ และได้ร้บการติดตามดูแลต่อเนื่อง 1 ปี </a:t>
            </a:r>
            <a:r>
              <a:rPr lang="en-US" sz="16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(Retention Rate) </a:t>
            </a:r>
            <a:r>
              <a:rPr lang="en-US" sz="1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en-US" sz="1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       </a:t>
            </a:r>
            <a:r>
              <a:rPr lang="th" sz="16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ร้อย</a:t>
            </a:r>
            <a:r>
              <a:rPr lang="th" sz="16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ละ 40 ของผู้ใช้ ผู้เสพที่บำบัดครบตามเกณฑ์ที่กำหนดของแต่ละระบบหยุดเสพต่อเนื่องหลงจำหน่ายจากการบำบัด 3 เดือน </a:t>
            </a:r>
            <a:r>
              <a:rPr lang="en-US" sz="16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(Remission Rate)</a:t>
            </a: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5823645" y="755179"/>
            <a:ext cx="4187824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 fontAlgn="base"/>
            <a:r>
              <a:rPr lang="en-US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 1. </a:t>
            </a:r>
            <a:r>
              <a:rPr lang="th-TH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ประชากร</a:t>
            </a:r>
            <a:r>
              <a:rPr lang="th-TH" sz="15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ไทยช่วงอายุ 15 - 55 ปีที่เป็นผู้ใช้</a:t>
            </a:r>
            <a:r>
              <a:rPr lang="th-TH" sz="1500" b="1" dirty="0" err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ประมาณ 1.4 </a:t>
            </a:r>
            <a:r>
              <a:rPr lang="th-TH" sz="15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ล้านคน </a:t>
            </a:r>
          </a:p>
          <a:p>
            <a:pPr fontAlgn="base"/>
            <a:r>
              <a:rPr lang="en-US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 2. </a:t>
            </a:r>
            <a:r>
              <a:rPr lang="th-TH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ทรัพยากร</a:t>
            </a:r>
            <a:r>
              <a:rPr lang="th-TH" sz="15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ในการบำบัดฟื้นฟูไม่เพียงพอในการรองรับ</a:t>
            </a:r>
            <a:r>
              <a:rPr lang="th-TH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และ ขาด</a:t>
            </a:r>
            <a:r>
              <a:rPr lang="th-TH" sz="15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การมีส่วน</a:t>
            </a:r>
            <a:r>
              <a:rPr lang="th-TH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ร่วม</a:t>
            </a:r>
            <a:br>
              <a:rPr lang="th-TH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   ของ</a:t>
            </a:r>
            <a:r>
              <a:rPr lang="th-TH" sz="15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ภาคีเครือข่าย </a:t>
            </a:r>
          </a:p>
          <a:p>
            <a:pPr fontAlgn="base"/>
            <a:r>
              <a:rPr lang="en-US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 3. </a:t>
            </a:r>
            <a:r>
              <a:rPr lang="th-TH" sz="15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ขาด</a:t>
            </a:r>
            <a:r>
              <a:rPr lang="th-TH" sz="15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กลไกที่มีประสิทธิภาพในการนำผู้เสพกลับสู่สังคม </a:t>
            </a:r>
          </a:p>
        </p:txBody>
      </p:sp>
      <p:grpSp>
        <p:nvGrpSpPr>
          <p:cNvPr id="12" name="กลุ่ม 11"/>
          <p:cNvGrpSpPr/>
          <p:nvPr/>
        </p:nvGrpSpPr>
        <p:grpSpPr>
          <a:xfrm>
            <a:off x="4813176" y="736129"/>
            <a:ext cx="1080120" cy="936104"/>
            <a:chOff x="924744" y="2374032"/>
            <a:chExt cx="1384959" cy="1152128"/>
          </a:xfrm>
        </p:grpSpPr>
        <p:sp>
          <p:nvSpPr>
            <p:cNvPr id="13" name="ข้าวหลามตัด 12"/>
            <p:cNvSpPr/>
            <p:nvPr/>
          </p:nvSpPr>
          <p:spPr>
            <a:xfrm>
              <a:off x="924744" y="2374032"/>
              <a:ext cx="1368152" cy="1152128"/>
            </a:xfrm>
            <a:prstGeom prst="diamond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31279" y="2688250"/>
              <a:ext cx="1278424" cy="454562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th-TH" sz="1800" b="1" dirty="0" smtClean="0">
                  <a:latin typeface="TH SarabunPSK" pitchFamily="34" charset="-34"/>
                  <a:cs typeface="TH SarabunPSK" pitchFamily="34" charset="-34"/>
                </a:rPr>
                <a:t>สถานการณ์</a:t>
              </a:r>
              <a:endParaRPr lang="th-TH" sz="18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sp>
        <p:nvSpPr>
          <p:cNvPr id="15" name="สี่เหลี่ยมผืนผ้า 14"/>
          <p:cNvSpPr/>
          <p:nvPr/>
        </p:nvSpPr>
        <p:spPr>
          <a:xfrm>
            <a:off x="492696" y="2590056"/>
            <a:ext cx="9217024" cy="2880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ctr">
              <a:spcBef>
                <a:spcPts val="980"/>
              </a:spcBef>
            </a:pPr>
            <a:r>
              <a:rPr lang="th-TH" sz="1800" b="1" dirty="0" smtClean="0">
                <a:solidFill>
                  <a:schemeClr val="tx2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ยุทธศาสตร์</a:t>
            </a:r>
            <a:endParaRPr lang="th" sz="1800" b="1" dirty="0">
              <a:solidFill>
                <a:schemeClr val="tx2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55" name="กลุ่ม 54"/>
          <p:cNvGrpSpPr/>
          <p:nvPr/>
        </p:nvGrpSpPr>
        <p:grpSpPr>
          <a:xfrm>
            <a:off x="486222" y="2876178"/>
            <a:ext cx="9505056" cy="893480"/>
            <a:chOff x="486222" y="3238128"/>
            <a:chExt cx="9505056" cy="893480"/>
          </a:xfrm>
        </p:grpSpPr>
        <p:grpSp>
          <p:nvGrpSpPr>
            <p:cNvPr id="20" name="กลุ่ม 19"/>
            <p:cNvGrpSpPr/>
            <p:nvPr/>
          </p:nvGrpSpPr>
          <p:grpSpPr>
            <a:xfrm>
              <a:off x="486222" y="3238128"/>
              <a:ext cx="1584176" cy="864096"/>
              <a:chOff x="636712" y="3382144"/>
              <a:chExt cx="1584176" cy="728791"/>
            </a:xfrm>
          </p:grpSpPr>
          <p:sp>
            <p:nvSpPr>
              <p:cNvPr id="17" name="มนมุมสี่เหลี่ยมด้านทแยงมุม 16"/>
              <p:cNvSpPr/>
              <p:nvPr/>
            </p:nvSpPr>
            <p:spPr>
              <a:xfrm>
                <a:off x="636712" y="3454152"/>
                <a:ext cx="1512168" cy="648072"/>
              </a:xfrm>
              <a:prstGeom prst="round2Diag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600" dirty="0" smtClean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24744" y="3526160"/>
                <a:ext cx="12961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ส่งเสริมป้องกัน</a:t>
                </a:r>
                <a:b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</a:br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ไม่เสพ</a:t>
                </a:r>
                <a:r>
                  <a:rPr lang="th-TH" sz="1600" dirty="0" err="1" smtClean="0">
                    <a:latin typeface="TH SarabunPSK" pitchFamily="34" charset="-34"/>
                    <a:cs typeface="TH SarabunPSK" pitchFamily="34" charset="-34"/>
                  </a:rPr>
                  <a:t>ยาเสพติด</a:t>
                </a:r>
                <a:endParaRPr lang="th-TH" sz="16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36712" y="3382144"/>
                <a:ext cx="3803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TH SarabunPSK" pitchFamily="34" charset="-34"/>
                    <a:cs typeface="TH SarabunPSK" pitchFamily="34" charset="-34"/>
                  </a:rPr>
                  <a:t>S1</a:t>
                </a:r>
                <a:endParaRPr lang="th-TH" sz="2000" dirty="0"/>
              </a:p>
            </p:txBody>
          </p:sp>
        </p:grpSp>
        <p:grpSp>
          <p:nvGrpSpPr>
            <p:cNvPr id="21" name="กลุ่ม 20"/>
            <p:cNvGrpSpPr/>
            <p:nvPr/>
          </p:nvGrpSpPr>
          <p:grpSpPr>
            <a:xfrm>
              <a:off x="2070398" y="3238128"/>
              <a:ext cx="1603226" cy="883955"/>
              <a:chOff x="636712" y="3382144"/>
              <a:chExt cx="1603226" cy="883955"/>
            </a:xfrm>
          </p:grpSpPr>
          <p:sp>
            <p:nvSpPr>
              <p:cNvPr id="22" name="มนมุมสี่เหลี่ยมด้านทแยงมุม 21"/>
              <p:cNvSpPr/>
              <p:nvPr/>
            </p:nvSpPr>
            <p:spPr>
              <a:xfrm>
                <a:off x="636712" y="3454152"/>
                <a:ext cx="1512168" cy="792088"/>
              </a:xfrm>
              <a:prstGeom prst="round2Diag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600" dirty="0" smtClean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71786" y="3435102"/>
                <a:ext cx="13681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600" dirty="0">
                    <a:latin typeface="TH SarabunPSK" pitchFamily="34" charset="-34"/>
                    <a:cs typeface="TH SarabunPSK" pitchFamily="34" charset="-34"/>
                  </a:rPr>
                  <a:t>บำบัดฟื้นฟูลดอันตรายจาก</a:t>
                </a:r>
                <a:r>
                  <a:rPr lang="th-TH" sz="1600" dirty="0" err="1">
                    <a:latin typeface="TH SarabunPSK" pitchFamily="34" charset="-34"/>
                    <a:cs typeface="TH SarabunPSK" pitchFamily="34" charset="-34"/>
                  </a:rPr>
                  <a:t>ยาเสพติด</a:t>
                </a:r>
                <a:r>
                  <a:rPr lang="th-TH" sz="1600" dirty="0">
                    <a:latin typeface="TH SarabunPSK" pitchFamily="34" charset="-34"/>
                    <a:cs typeface="TH SarabunPSK" pitchFamily="34" charset="-34"/>
                  </a:rPr>
                  <a:t>และกลับคืนสู่สังคม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36712" y="3382144"/>
                <a:ext cx="3803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TH SarabunPSK" pitchFamily="34" charset="-34"/>
                    <a:cs typeface="TH SarabunPSK" pitchFamily="34" charset="-34"/>
                  </a:rPr>
                  <a:t>S2</a:t>
                </a:r>
                <a:endParaRPr lang="th-TH" sz="2000" dirty="0"/>
              </a:p>
            </p:txBody>
          </p:sp>
        </p:grpSp>
        <p:grpSp>
          <p:nvGrpSpPr>
            <p:cNvPr id="25" name="กลุ่ม 24"/>
            <p:cNvGrpSpPr/>
            <p:nvPr/>
          </p:nvGrpSpPr>
          <p:grpSpPr>
            <a:xfrm>
              <a:off x="3654574" y="3238128"/>
              <a:ext cx="1573510" cy="893480"/>
              <a:chOff x="636712" y="3382144"/>
              <a:chExt cx="1573510" cy="893480"/>
            </a:xfrm>
          </p:grpSpPr>
          <p:sp>
            <p:nvSpPr>
              <p:cNvPr id="26" name="มนมุมสี่เหลี่ยมด้านทแยงมุม 25"/>
              <p:cNvSpPr/>
              <p:nvPr/>
            </p:nvSpPr>
            <p:spPr>
              <a:xfrm>
                <a:off x="636712" y="3454152"/>
                <a:ext cx="1512168" cy="792088"/>
              </a:xfrm>
              <a:prstGeom prst="round2Diag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600" dirty="0" smtClean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14078" y="3444627"/>
                <a:ext cx="12961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600" dirty="0">
                    <a:latin typeface="TH SarabunPSK" pitchFamily="34" charset="-34"/>
                    <a:cs typeface="TH SarabunPSK" pitchFamily="34" charset="-34"/>
                  </a:rPr>
                  <a:t>พัฒนาการมีส่วนร่วมของชุมชนและภาคีเครือข่าย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36712" y="3382144"/>
                <a:ext cx="3803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TH SarabunPSK" pitchFamily="34" charset="-34"/>
                    <a:cs typeface="TH SarabunPSK" pitchFamily="34" charset="-34"/>
                  </a:rPr>
                  <a:t>S3</a:t>
                </a:r>
                <a:endParaRPr lang="th-TH" sz="2000" dirty="0"/>
              </a:p>
            </p:txBody>
          </p:sp>
        </p:grpSp>
        <p:grpSp>
          <p:nvGrpSpPr>
            <p:cNvPr id="29" name="กลุ่ม 28"/>
            <p:cNvGrpSpPr/>
            <p:nvPr/>
          </p:nvGrpSpPr>
          <p:grpSpPr>
            <a:xfrm>
              <a:off x="5238750" y="3238129"/>
              <a:ext cx="1584176" cy="853768"/>
              <a:chOff x="636712" y="3382144"/>
              <a:chExt cx="1584176" cy="720080"/>
            </a:xfrm>
          </p:grpSpPr>
          <p:sp>
            <p:nvSpPr>
              <p:cNvPr id="30" name="มนมุมสี่เหลี่ยมด้านทแยงมุม 29"/>
              <p:cNvSpPr/>
              <p:nvPr/>
            </p:nvSpPr>
            <p:spPr>
              <a:xfrm>
                <a:off x="636712" y="3454152"/>
                <a:ext cx="1512168" cy="648072"/>
              </a:xfrm>
              <a:prstGeom prst="round2Diag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600" dirty="0" smtClean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924744" y="3526159"/>
                <a:ext cx="1296144" cy="493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600" dirty="0">
                    <a:latin typeface="TH SarabunPSK" pitchFamily="34" charset="-34"/>
                    <a:cs typeface="TH SarabunPSK" pitchFamily="34" charset="-34"/>
                  </a:rPr>
                  <a:t>พัฒนาระบบข้อมูลและการสื่อสาร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36712" y="3382144"/>
                <a:ext cx="3803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TH SarabunPSK" pitchFamily="34" charset="-34"/>
                    <a:cs typeface="TH SarabunPSK" pitchFamily="34" charset="-34"/>
                  </a:rPr>
                  <a:t>S4</a:t>
                </a:r>
                <a:endParaRPr lang="th-TH" sz="2000" dirty="0"/>
              </a:p>
            </p:txBody>
          </p:sp>
        </p:grpSp>
        <p:grpSp>
          <p:nvGrpSpPr>
            <p:cNvPr id="33" name="กลุ่ม 32"/>
            <p:cNvGrpSpPr/>
            <p:nvPr/>
          </p:nvGrpSpPr>
          <p:grpSpPr>
            <a:xfrm>
              <a:off x="6822926" y="3238128"/>
              <a:ext cx="1584176" cy="864096"/>
              <a:chOff x="636712" y="3382144"/>
              <a:chExt cx="1584176" cy="864096"/>
            </a:xfrm>
          </p:grpSpPr>
          <p:sp>
            <p:nvSpPr>
              <p:cNvPr id="34" name="มนมุมสี่เหลี่ยมด้านทแยงมุม 33"/>
              <p:cNvSpPr/>
              <p:nvPr/>
            </p:nvSpPr>
            <p:spPr>
              <a:xfrm>
                <a:off x="636712" y="3454152"/>
                <a:ext cx="1512168" cy="792088"/>
              </a:xfrm>
              <a:prstGeom prst="round2Diag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600" dirty="0" smtClean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924744" y="3526160"/>
                <a:ext cx="12961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600" dirty="0"/>
                  <a:t>พัฒนา</a:t>
                </a:r>
                <a:r>
                  <a:rPr lang="th-TH" sz="1600" dirty="0" smtClean="0"/>
                  <a:t>กฎหมาย</a:t>
                </a:r>
                <a:br>
                  <a:rPr lang="th-TH" sz="1600" dirty="0" smtClean="0"/>
                </a:br>
                <a:r>
                  <a:rPr lang="th-TH" sz="1600" dirty="0" smtClean="0"/>
                  <a:t>และ</a:t>
                </a:r>
                <a:r>
                  <a:rPr lang="th-TH" sz="1600" dirty="0"/>
                  <a:t>การควบคุม</a:t>
                </a:r>
                <a:endParaRPr lang="th-TH" sz="16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36712" y="3382144"/>
                <a:ext cx="3803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TH SarabunPSK" pitchFamily="34" charset="-34"/>
                    <a:cs typeface="TH SarabunPSK" pitchFamily="34" charset="-34"/>
                  </a:rPr>
                  <a:t>S5</a:t>
                </a:r>
                <a:endParaRPr lang="th-TH" sz="2000" dirty="0"/>
              </a:p>
            </p:txBody>
          </p:sp>
        </p:grpSp>
        <p:grpSp>
          <p:nvGrpSpPr>
            <p:cNvPr id="37" name="กลุ่ม 36"/>
            <p:cNvGrpSpPr/>
            <p:nvPr/>
          </p:nvGrpSpPr>
          <p:grpSpPr>
            <a:xfrm>
              <a:off x="8407102" y="3238128"/>
              <a:ext cx="1584176" cy="864096"/>
              <a:chOff x="636712" y="3382144"/>
              <a:chExt cx="1584176" cy="864096"/>
            </a:xfrm>
          </p:grpSpPr>
          <p:sp>
            <p:nvSpPr>
              <p:cNvPr id="38" name="มนมุมสี่เหลี่ยมด้านทแยงมุม 37"/>
              <p:cNvSpPr/>
              <p:nvPr/>
            </p:nvSpPr>
            <p:spPr>
              <a:xfrm>
                <a:off x="636712" y="3454152"/>
                <a:ext cx="1512168" cy="792088"/>
              </a:xfrm>
              <a:prstGeom prst="round2Diag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 </a:t>
                </a:r>
                <a:endParaRPr lang="th-TH" sz="1600" dirty="0" smtClean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924744" y="3526160"/>
                <a:ext cx="12961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600" dirty="0"/>
                  <a:t>พัฒนา</a:t>
                </a:r>
                <a:r>
                  <a:rPr lang="th-TH" sz="1600" dirty="0" smtClean="0"/>
                  <a:t>ระบบ</a:t>
                </a:r>
                <a:br>
                  <a:rPr lang="th-TH" sz="1600" dirty="0" smtClean="0"/>
                </a:br>
                <a:r>
                  <a:rPr lang="th-TH" sz="1600" dirty="0" smtClean="0"/>
                  <a:t>บริหาร</a:t>
                </a:r>
                <a:r>
                  <a:rPr lang="th-TH" sz="1600" dirty="0"/>
                  <a:t>จัดการ</a:t>
                </a:r>
                <a:endParaRPr lang="th-TH" sz="1600" dirty="0">
                  <a:latin typeface="TH SarabunPSK" pitchFamily="34" charset="-34"/>
                  <a:cs typeface="TH SarabunPSK" pitchFamily="34" charset="-34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36712" y="3382144"/>
                <a:ext cx="3803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TH SarabunPSK" pitchFamily="34" charset="-34"/>
                    <a:cs typeface="TH SarabunPSK" pitchFamily="34" charset="-34"/>
                  </a:rPr>
                  <a:t>S6</a:t>
                </a:r>
                <a:endParaRPr lang="th-TH" sz="2000" dirty="0"/>
              </a:p>
            </p:txBody>
          </p:sp>
        </p:grpSp>
      </p:grpSp>
      <p:pic>
        <p:nvPicPr>
          <p:cNvPr id="41" name="รูปภาพ 4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" y="3974188"/>
            <a:ext cx="512064" cy="1568196"/>
          </a:xfrm>
          <a:prstGeom prst="rect">
            <a:avLst/>
          </a:prstGeom>
        </p:spPr>
      </p:pic>
      <p:pic>
        <p:nvPicPr>
          <p:cNvPr id="42" name="รูปภาพ 4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406" y="5903565"/>
            <a:ext cx="530352" cy="1565910"/>
          </a:xfrm>
          <a:prstGeom prst="rect">
            <a:avLst/>
          </a:prstGeom>
        </p:spPr>
      </p:pic>
      <p:grpSp>
        <p:nvGrpSpPr>
          <p:cNvPr id="56" name="กลุ่ม 55"/>
          <p:cNvGrpSpPr/>
          <p:nvPr/>
        </p:nvGrpSpPr>
        <p:grpSpPr>
          <a:xfrm>
            <a:off x="627187" y="3840857"/>
            <a:ext cx="9217024" cy="1800200"/>
            <a:chOff x="636712" y="4174232"/>
            <a:chExt cx="9217024" cy="1800200"/>
          </a:xfrm>
        </p:grpSpPr>
        <p:sp>
          <p:nvSpPr>
            <p:cNvPr id="43" name="สี่เหลี่ยมผืนผ้า 42"/>
            <p:cNvSpPr/>
            <p:nvPr/>
          </p:nvSpPr>
          <p:spPr>
            <a:xfrm>
              <a:off x="636712" y="4174232"/>
              <a:ext cx="1440160" cy="180020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A1</a:t>
              </a:r>
              <a:r>
                <a:rPr lang="en-US" sz="1400" dirty="0">
                  <a:latin typeface="TH SarabunPSK" pitchFamily="34" charset="-34"/>
                  <a:cs typeface="TH SarabunPSK" pitchFamily="34" charset="-34"/>
                </a:rPr>
                <a:t>. 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เสริมสร้างความ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ตระหนัก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 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และภูม</a:t>
              </a:r>
              <a:r>
                <a:rPr lang="th-TH" sz="1400" dirty="0">
                  <a:latin typeface="TH SarabunPSK" pitchFamily="34" charset="-34"/>
                  <a:cs typeface="TH SarabunPSK" pitchFamily="34" charset="-34"/>
                </a:rPr>
                <a:t>ิ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คุ้มก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ั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นยา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เสพติด 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ในทุกกล</a:t>
              </a:r>
              <a:r>
                <a:rPr lang="th-TH" sz="1400" dirty="0" err="1" smtClean="0">
                  <a:latin typeface="TH SarabunPSK" pitchFamily="34" charset="-34"/>
                  <a:cs typeface="TH SarabunPSK" pitchFamily="34" charset="-34"/>
                </a:rPr>
                <a:t>ุ่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ม</a:t>
              </a:r>
              <a:r>
                <a:rPr lang="th-TH" sz="1400" dirty="0" err="1" smtClean="0">
                  <a:latin typeface="TH SarabunPSK" pitchFamily="34" charset="-34"/>
                  <a:cs typeface="TH SarabunPSK" pitchFamily="34" charset="-34"/>
                </a:rPr>
                <a:t>วั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ย </a:t>
              </a:r>
              <a:endParaRPr lang="en-US" sz="1400" dirty="0" smtClean="0">
                <a:latin typeface="TH SarabunPSK" pitchFamily="34" charset="-34"/>
                <a:cs typeface="TH SarabunPSK" pitchFamily="34" charset="-34"/>
              </a:endParaRPr>
            </a:p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2.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ดำเน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ิ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นงาน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โครงการ 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TO </a:t>
              </a:r>
              <a:r>
                <a:rPr lang="en-US" sz="1400" dirty="0">
                  <a:latin typeface="TH SarabunPSK" pitchFamily="34" charset="-34"/>
                  <a:cs typeface="TH SarabunPSK" pitchFamily="34" charset="-34"/>
                </a:rPr>
                <a:t>BE NUMBER ONE 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อย่างจริงจังต่อเนื่อง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</a:t>
              </a:r>
              <a:endParaRPr lang="th" sz="1400" dirty="0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44" name="สี่เหลี่ยมผืนผ้า 43"/>
            <p:cNvSpPr/>
            <p:nvPr/>
          </p:nvSpPr>
          <p:spPr>
            <a:xfrm>
              <a:off x="2148880" y="4174232"/>
              <a:ext cx="1512168" cy="1800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A3.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เพิ่ม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การ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เข้า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ถึงใน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การ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บ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ำ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บ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ั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ด </a:t>
              </a:r>
              <a:r>
                <a:rPr lang="th-TH" sz="1400" dirty="0" err="1" smtClean="0">
                  <a:latin typeface="TH SarabunPSK" pitchFamily="34" charset="-34"/>
                  <a:cs typeface="TH SarabunPSK" pitchFamily="34" charset="-34"/>
                </a:rPr>
                <a:t>ฟื้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นฟู</a:t>
              </a:r>
              <a:endParaRPr lang="th" sz="1400" dirty="0">
                <a:latin typeface="TH SarabunPSK" pitchFamily="34" charset="-34"/>
                <a:cs typeface="TH SarabunPSK" pitchFamily="34" charset="-34"/>
              </a:endParaRPr>
            </a:p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A4.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เพ</a:t>
              </a:r>
              <a:r>
                <a:rPr lang="th-TH" sz="1400" dirty="0" err="1" smtClean="0">
                  <a:latin typeface="TH SarabunPSK" pitchFamily="34" charset="-34"/>
                  <a:cs typeface="TH SarabunPSK" pitchFamily="34" charset="-34"/>
                </a:rPr>
                <a:t>ิ่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ม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การ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เข้า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ถึง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การ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ลด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อ้นตราย จากยาเสพติด</a:t>
              </a:r>
            </a:p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A5.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เพิ่ม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ประสิทธิภาพ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การ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ติดตาม 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และการ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กลับคีน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สู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่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ลัง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คม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ของผู้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เสพยาเสพติด </a:t>
              </a:r>
              <a:endParaRPr lang="en-US" sz="1400" dirty="0" smtClean="0">
                <a:latin typeface="TH SarabunPSK" pitchFamily="34" charset="-34"/>
                <a:cs typeface="TH SarabunPSK" pitchFamily="34" charset="-34"/>
              </a:endParaRPr>
            </a:p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A6. 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กำ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กับ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ดูแลมาตรฐาน</a:t>
              </a:r>
            </a:p>
          </p:txBody>
        </p:sp>
        <p:sp>
          <p:nvSpPr>
            <p:cNvPr id="45" name="สี่เหลี่ยมผืนผ้า 44"/>
            <p:cNvSpPr/>
            <p:nvPr/>
          </p:nvSpPr>
          <p:spPr>
            <a:xfrm>
              <a:off x="3733056" y="4174232"/>
              <a:ext cx="1368152" cy="18002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A7</a:t>
              </a:r>
              <a:r>
                <a:rPr lang="en-US" sz="1400" dirty="0">
                  <a:latin typeface="TH SarabunPSK" pitchFamily="34" charset="-34"/>
                  <a:cs typeface="TH SarabunPSK" pitchFamily="34" charset="-34"/>
                </a:rPr>
                <a:t>. 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สร้างเสริม “การ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บำบัด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-TH" sz="1400" dirty="0" err="1" smtClean="0">
                  <a:latin typeface="TH SarabunPSK" pitchFamily="34" charset="-34"/>
                  <a:cs typeface="TH SarabunPSK" pitchFamily="34" charset="-34"/>
                </a:rPr>
                <a:t>ฟื้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นฟู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โดยใข้ 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ชุ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ม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ช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นเป็น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ศูนย์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กลาง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” </a:t>
              </a:r>
              <a:r>
                <a:rPr lang="en-US" sz="1400" dirty="0">
                  <a:latin typeface="TH SarabunPSK" pitchFamily="34" charset="-34"/>
                  <a:cs typeface="TH SarabunPSK" pitchFamily="34" charset="-34"/>
                </a:rPr>
                <a:t>{</a:t>
              </a:r>
              <a:r>
                <a:rPr lang="en-US" sz="1400" dirty="0" err="1">
                  <a:latin typeface="TH SarabunPSK" pitchFamily="34" charset="-34"/>
                  <a:cs typeface="TH SarabunPSK" pitchFamily="34" charset="-34"/>
                </a:rPr>
                <a:t>CBTx</a:t>
              </a:r>
              <a:r>
                <a:rPr lang="en-US" sz="1400" dirty="0">
                  <a:latin typeface="TH SarabunPSK" pitchFamily="34" charset="-34"/>
                  <a:cs typeface="TH SarabunPSK" pitchFamily="34" charset="-34"/>
                </a:rPr>
                <a:t>)</a:t>
              </a:r>
            </a:p>
          </p:txBody>
        </p:sp>
        <p:sp>
          <p:nvSpPr>
            <p:cNvPr id="46" name="สี่เหลี่ยมผืนผ้า 45"/>
            <p:cNvSpPr/>
            <p:nvPr/>
          </p:nvSpPr>
          <p:spPr>
            <a:xfrm>
              <a:off x="5188074" y="4174232"/>
              <a:ext cx="1584176" cy="18002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A8.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ประสิทธิภาพ 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และ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ความ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เป็น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มิตรฐานข้อมูล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บำบัด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ยา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เสพติดของ ประเทศไทย</a:t>
              </a:r>
            </a:p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A9. </a:t>
              </a:r>
              <a:r>
                <a:rPr lang="th-TH" sz="1400" dirty="0" err="1" smtClean="0">
                  <a:latin typeface="TH SarabunPSK" pitchFamily="34" charset="-34"/>
                  <a:cs typeface="TH SarabunPSK" pitchFamily="34" charset="-34"/>
                </a:rPr>
                <a:t>ขย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าย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การ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ส</a:t>
              </a:r>
              <a:r>
                <a:rPr lang="th-TH" sz="1400" dirty="0" err="1" smtClean="0">
                  <a:latin typeface="TH SarabunPSK" pitchFamily="34" charset="-34"/>
                  <a:cs typeface="TH SarabunPSK" pitchFamily="34" charset="-34"/>
                </a:rPr>
                <a:t>ี่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อสาร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เจตคติ 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ด้าน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ก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าร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บำบัดในวงกว้าง</a:t>
              </a:r>
            </a:p>
          </p:txBody>
        </p:sp>
        <p:sp>
          <p:nvSpPr>
            <p:cNvPr id="47" name="สี่เหลี่ยมผืนผ้า 46"/>
            <p:cNvSpPr/>
            <p:nvPr/>
          </p:nvSpPr>
          <p:spPr>
            <a:xfrm>
              <a:off x="6877025" y="4174232"/>
              <a:ext cx="1440160" cy="180020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A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10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.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พัฒนา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กฎหมายให้ 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เอื้อ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ต่อการ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ควบคุม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 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การบำบัดรักษา 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และ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ฟื้น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ฟู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ยาเสพติด</a:t>
              </a:r>
            </a:p>
          </p:txBody>
        </p:sp>
        <p:sp>
          <p:nvSpPr>
            <p:cNvPr id="48" name="สี่เหลี่ยมผืนผ้า 47"/>
            <p:cNvSpPr/>
            <p:nvPr/>
          </p:nvSpPr>
          <p:spPr>
            <a:xfrm>
              <a:off x="8413576" y="4174232"/>
              <a:ext cx="1440160" cy="1800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>
              <a:noAutofit/>
            </a:bodyPr>
            <a:lstStyle/>
            <a:p>
              <a:pPr indent="0"/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A11.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เพิ่ม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กำลังคน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และ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ความ</a:t>
              </a:r>
              <a:r>
                <a:rPr lang="th-TH" sz="1400" dirty="0" smtClean="0">
                  <a:latin typeface="TH SarabunPSK" pitchFamily="34" charset="-34"/>
                  <a:cs typeface="TH SarabunPSK" pitchFamily="34" charset="-34"/>
                </a:rPr>
                <a:t>เชี่ยวชาญ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ด้าน</a:t>
              </a: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en-US" sz="1400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en-US" sz="1400" dirty="0" smtClean="0">
                  <a:latin typeface="TH SarabunPSK" pitchFamily="34" charset="-34"/>
                  <a:cs typeface="TH SarabunPSK" pitchFamily="34" charset="-34"/>
                </a:rPr>
                <a:t>        </a:t>
              </a:r>
              <a:r>
                <a:rPr lang="th" sz="1400" dirty="0" smtClean="0">
                  <a:latin typeface="TH SarabunPSK" pitchFamily="34" charset="-34"/>
                  <a:cs typeface="TH SarabunPSK" pitchFamily="34" charset="-34"/>
                </a:rPr>
                <a:t>ยา</a:t>
              </a:r>
              <a:r>
                <a:rPr lang="th" sz="1400" dirty="0">
                  <a:latin typeface="TH SarabunPSK" pitchFamily="34" charset="-34"/>
                  <a:cs typeface="TH SarabunPSK" pitchFamily="34" charset="-34"/>
                </a:rPr>
                <a:t>เสพติด ที่เหมาะสม</a:t>
              </a:r>
            </a:p>
          </p:txBody>
        </p:sp>
      </p:grpSp>
      <p:grpSp>
        <p:nvGrpSpPr>
          <p:cNvPr id="70" name="กลุ่ม 69"/>
          <p:cNvGrpSpPr/>
          <p:nvPr/>
        </p:nvGrpSpPr>
        <p:grpSpPr>
          <a:xfrm>
            <a:off x="598612" y="5734025"/>
            <a:ext cx="2505421" cy="1966952"/>
            <a:chOff x="598612" y="5734025"/>
            <a:chExt cx="2505421" cy="1966952"/>
          </a:xfrm>
        </p:grpSpPr>
        <p:grpSp>
          <p:nvGrpSpPr>
            <p:cNvPr id="57" name="กลุ่ม 56"/>
            <p:cNvGrpSpPr/>
            <p:nvPr/>
          </p:nvGrpSpPr>
          <p:grpSpPr>
            <a:xfrm>
              <a:off x="598612" y="5734025"/>
              <a:ext cx="2442940" cy="1941984"/>
              <a:chOff x="708719" y="5830416"/>
              <a:chExt cx="2160241" cy="1941984"/>
            </a:xfrm>
          </p:grpSpPr>
          <p:sp>
            <p:nvSpPr>
              <p:cNvPr id="50" name="สี่เหลี่ยมมุมมน 49"/>
              <p:cNvSpPr/>
              <p:nvPr/>
            </p:nvSpPr>
            <p:spPr>
              <a:xfrm>
                <a:off x="924744" y="5845274"/>
                <a:ext cx="1944216" cy="1927126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9" name="รูปห้าเหลี่ยม 48"/>
              <p:cNvSpPr/>
              <p:nvPr/>
            </p:nvSpPr>
            <p:spPr>
              <a:xfrm>
                <a:off x="708719" y="5830416"/>
                <a:ext cx="858763" cy="432048"/>
              </a:xfrm>
              <a:prstGeom prst="homePlat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3 </a:t>
                </a:r>
                <a:r>
                  <a:rPr lang="th-TH" sz="1800" b="1" dirty="0" smtClean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เดือน</a:t>
                </a:r>
                <a:endParaRPr lang="th-TH" sz="1800" b="1" dirty="0">
                  <a:solidFill>
                    <a:srgbClr val="7030A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858068" y="6100539"/>
              <a:ext cx="2245965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มี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แนวทางการดำเนินงาน “</a:t>
              </a:r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การบำบัด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ฟื้นฟูโดยใช้ชุมชนเป็นศูนย์กลาง” (</a:t>
              </a:r>
              <a:r>
                <a:rPr lang="en-US" sz="1400" b="1" dirty="0" err="1">
                  <a:latin typeface="TH SarabunPSK" pitchFamily="34" charset="-34"/>
                  <a:cs typeface="TH SarabunPSK" pitchFamily="34" charset="-34"/>
                </a:rPr>
                <a:t>CBTx</a:t>
              </a:r>
              <a:r>
                <a:rPr lang="en-US" sz="1400" b="1" dirty="0">
                  <a:latin typeface="TH SarabunPSK" pitchFamily="34" charset="-34"/>
                  <a:cs typeface="TH SarabunPSK" pitchFamily="34" charset="-34"/>
                </a:rPr>
                <a:t>)</a:t>
              </a:r>
              <a:endParaRPr lang="en-US" sz="1400" b="1" dirty="0" smtClean="0"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ส่งเสริม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การใช้  </a:t>
              </a:r>
              <a:r>
                <a:rPr lang="en-US" sz="1400" b="1" dirty="0">
                  <a:latin typeface="TH SarabunPSK" pitchFamily="34" charset="-34"/>
                  <a:cs typeface="TH SarabunPSK" pitchFamily="34" charset="-34"/>
                </a:rPr>
                <a:t>Application 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ส่งเสริมป้องกันและเพิ่มการเข้าถึงการบำบัดฟื้นฟู</a:t>
              </a:r>
              <a:endParaRPr lang="th-TH" sz="1400" b="1" dirty="0" smtClean="0"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ร้อย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ละ 50 ของศูนย์ปรับเปลี่ยนฯ  ศูนย์ฟื้นฟู เรือนจำผ่านเกณฑ์มาตรฐานของกระทรวงสาธารณสุข(การประเมินตนเอง</a:t>
              </a:r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)</a:t>
              </a:r>
              <a:endParaRPr lang="th-TH" sz="14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71" name="กลุ่ม 70"/>
          <p:cNvGrpSpPr/>
          <p:nvPr/>
        </p:nvGrpSpPr>
        <p:grpSpPr>
          <a:xfrm>
            <a:off x="3094509" y="5725641"/>
            <a:ext cx="2342356" cy="1979528"/>
            <a:chOff x="3094509" y="5725641"/>
            <a:chExt cx="2342356" cy="1979528"/>
          </a:xfrm>
        </p:grpSpPr>
        <p:grpSp>
          <p:nvGrpSpPr>
            <p:cNvPr id="58" name="กลุ่ม 57"/>
            <p:cNvGrpSpPr/>
            <p:nvPr/>
          </p:nvGrpSpPr>
          <p:grpSpPr>
            <a:xfrm>
              <a:off x="3094509" y="5725641"/>
              <a:ext cx="2304256" cy="1941984"/>
              <a:chOff x="708720" y="5830416"/>
              <a:chExt cx="2160240" cy="1941984"/>
            </a:xfrm>
          </p:grpSpPr>
          <p:sp>
            <p:nvSpPr>
              <p:cNvPr id="59" name="สี่เหลี่ยมมุมมน 58"/>
              <p:cNvSpPr/>
              <p:nvPr/>
            </p:nvSpPr>
            <p:spPr>
              <a:xfrm>
                <a:off x="924744" y="5845274"/>
                <a:ext cx="1944216" cy="1927126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" name="รูปห้าเหลี่ยม 59"/>
              <p:cNvSpPr/>
              <p:nvPr/>
            </p:nvSpPr>
            <p:spPr>
              <a:xfrm>
                <a:off x="708720" y="5830416"/>
                <a:ext cx="864096" cy="432048"/>
              </a:xfrm>
              <a:prstGeom prst="homePlat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6 </a:t>
                </a:r>
                <a:r>
                  <a:rPr lang="th-TH" sz="1800" b="1" dirty="0" smtClean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เดือน</a:t>
                </a:r>
                <a:endParaRPr lang="th-TH" sz="1800" b="1" dirty="0">
                  <a:solidFill>
                    <a:srgbClr val="7030A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3420641" y="6104731"/>
              <a:ext cx="2016224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ร้อย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ละ 50 อำเภอมีการดำเนินการบำบัดฟื้นฟูโดยใช้ชุมชนเป็นศูนย์กลาง</a:t>
              </a:r>
              <a:endParaRPr lang="th-TH" sz="1400" b="1" dirty="0" smtClean="0"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ร้อย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ละ 100 จังหวัดมีการกำกับดูแลมาตรฐานหน่วยบำบัดฟื้นฟู</a:t>
              </a:r>
              <a:r>
                <a:rPr lang="th-TH" sz="1400" b="1" dirty="0" err="1"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(ประเมินภายนอก)</a:t>
              </a:r>
              <a:endParaRPr lang="th-TH" sz="1400" b="1" dirty="0" smtClean="0"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มี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ฐานข้อมูลด้านการบำบัด(</a:t>
              </a:r>
              <a:r>
                <a:rPr lang="th-TH" sz="1400" b="1" dirty="0" err="1">
                  <a:latin typeface="TH SarabunPSK" pitchFamily="34" charset="-34"/>
                  <a:cs typeface="TH SarabunPSK" pitchFamily="34" charset="-34"/>
                </a:rPr>
                <a:t>บสต.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) </a:t>
              </a:r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/>
              </a:r>
              <a:b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</a:br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ที่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เป็นมิตรกับ</a:t>
              </a:r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ผู้ใช้</a:t>
              </a:r>
              <a:endParaRPr lang="th-TH" sz="14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72" name="กลุ่ม 71"/>
          <p:cNvGrpSpPr/>
          <p:nvPr/>
        </p:nvGrpSpPr>
        <p:grpSpPr>
          <a:xfrm>
            <a:off x="5457056" y="5725641"/>
            <a:ext cx="2236440" cy="1941984"/>
            <a:chOff x="5457056" y="5725641"/>
            <a:chExt cx="2236440" cy="1941984"/>
          </a:xfrm>
        </p:grpSpPr>
        <p:grpSp>
          <p:nvGrpSpPr>
            <p:cNvPr id="61" name="กลุ่ม 60"/>
            <p:cNvGrpSpPr/>
            <p:nvPr/>
          </p:nvGrpSpPr>
          <p:grpSpPr>
            <a:xfrm>
              <a:off x="5457056" y="5725641"/>
              <a:ext cx="2232248" cy="1941984"/>
              <a:chOff x="708720" y="5830416"/>
              <a:chExt cx="2160240" cy="1941984"/>
            </a:xfrm>
          </p:grpSpPr>
          <p:sp>
            <p:nvSpPr>
              <p:cNvPr id="62" name="สี่เหลี่ยมมุมมน 61"/>
              <p:cNvSpPr/>
              <p:nvPr/>
            </p:nvSpPr>
            <p:spPr>
              <a:xfrm>
                <a:off x="924744" y="5845274"/>
                <a:ext cx="1944216" cy="1927126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" name="รูปห้าเหลี่ยม 62"/>
              <p:cNvSpPr/>
              <p:nvPr/>
            </p:nvSpPr>
            <p:spPr>
              <a:xfrm>
                <a:off x="708720" y="5830416"/>
                <a:ext cx="864096" cy="432048"/>
              </a:xfrm>
              <a:prstGeom prst="homePlat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9</a:t>
                </a:r>
                <a:r>
                  <a:rPr lang="en-US" sz="1800" b="1" dirty="0" smtClean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 </a:t>
                </a:r>
                <a:r>
                  <a:rPr lang="th-TH" sz="1800" b="1" dirty="0" smtClean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เดือน</a:t>
                </a:r>
                <a:endParaRPr lang="th-TH" sz="1800" b="1" dirty="0">
                  <a:solidFill>
                    <a:srgbClr val="7030A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5821288" y="6166073"/>
              <a:ext cx="187220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ร้อย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ละ 100  อำเภอมีการดำเนินการบำบัดฟื้นฟูโดยใช้ชุมชนเป็นศูนย์กลาง</a:t>
              </a:r>
              <a:endParaRPr lang="th-TH" sz="1400" b="1" dirty="0" smtClean="0"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ร้อย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ละ 100  อำเภอมีการกำกับดูแลและมาตรฐานหน่วยบำบัดฟื้นฟู</a:t>
              </a:r>
              <a:r>
                <a:rPr lang="th-TH" sz="1400" b="1" dirty="0" err="1"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(ประเมินภายนอก</a:t>
              </a:r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)</a:t>
              </a:r>
              <a:endParaRPr lang="th-TH" sz="14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73" name="กลุ่ม 72"/>
          <p:cNvGrpSpPr/>
          <p:nvPr/>
        </p:nvGrpSpPr>
        <p:grpSpPr>
          <a:xfrm>
            <a:off x="7741121" y="5734025"/>
            <a:ext cx="2160240" cy="1984861"/>
            <a:chOff x="7741121" y="5734025"/>
            <a:chExt cx="2160240" cy="1984861"/>
          </a:xfrm>
        </p:grpSpPr>
        <p:grpSp>
          <p:nvGrpSpPr>
            <p:cNvPr id="64" name="กลุ่ม 63"/>
            <p:cNvGrpSpPr/>
            <p:nvPr/>
          </p:nvGrpSpPr>
          <p:grpSpPr>
            <a:xfrm>
              <a:off x="7741121" y="5734025"/>
              <a:ext cx="2160240" cy="1941984"/>
              <a:chOff x="708720" y="5830416"/>
              <a:chExt cx="2160240" cy="1941984"/>
            </a:xfrm>
          </p:grpSpPr>
          <p:sp>
            <p:nvSpPr>
              <p:cNvPr id="65" name="สี่เหลี่ยมมุมมน 64"/>
              <p:cNvSpPr/>
              <p:nvPr/>
            </p:nvSpPr>
            <p:spPr>
              <a:xfrm>
                <a:off x="924744" y="5845274"/>
                <a:ext cx="1944216" cy="192712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" name="รูปห้าเหลี่ยม 65"/>
              <p:cNvSpPr/>
              <p:nvPr/>
            </p:nvSpPr>
            <p:spPr>
              <a:xfrm>
                <a:off x="708720" y="5830416"/>
                <a:ext cx="864096" cy="432048"/>
              </a:xfrm>
              <a:prstGeom prst="homePlat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b="1" dirty="0" smtClean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12 </a:t>
                </a:r>
                <a:r>
                  <a:rPr lang="th-TH" sz="1800" b="1" dirty="0" smtClean="0">
                    <a:solidFill>
                      <a:srgbClr val="7030A0"/>
                    </a:solidFill>
                    <a:latin typeface="TH SarabunPSK" pitchFamily="34" charset="-34"/>
                    <a:cs typeface="TH SarabunPSK" pitchFamily="34" charset="-34"/>
                  </a:rPr>
                  <a:t>เดือน</a:t>
                </a:r>
                <a:endParaRPr lang="th-TH" sz="1800" b="1" dirty="0">
                  <a:solidFill>
                    <a:srgbClr val="7030A0"/>
                  </a:solidFill>
                  <a:latin typeface="TH SarabunPSK" pitchFamily="34" charset="-34"/>
                  <a:cs typeface="TH SarabunPSK" pitchFamily="34" charset="-34"/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8019628" y="6118448"/>
              <a:ext cx="1872208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ร้อย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ละ 20 ของผู้ติด</a:t>
              </a:r>
              <a:r>
                <a:rPr lang="th-TH" sz="1400" b="1" dirty="0" err="1">
                  <a:latin typeface="TH SarabunPSK" pitchFamily="34" charset="-34"/>
                  <a:cs typeface="TH SarabunPSK" pitchFamily="34" charset="-34"/>
                </a:rPr>
                <a:t>ยาเสพติด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ที่บำบัดครบของแต่ละระบบและได้รับการติดตามดูแลต่อเนื่อง 1 ปี</a:t>
              </a:r>
              <a:endParaRPr lang="th-TH" sz="1400" b="1" dirty="0" smtClean="0">
                <a:latin typeface="TH SarabunPSK" pitchFamily="34" charset="-34"/>
                <a:cs typeface="TH SarabunPSK" pitchFamily="34" charset="-34"/>
              </a:endParaRPr>
            </a:p>
            <a:p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- ร้อย</a:t>
              </a:r>
              <a:r>
                <a:rPr lang="th-TH" sz="1400" b="1" dirty="0">
                  <a:latin typeface="TH SarabunPSK" pitchFamily="34" charset="-34"/>
                  <a:cs typeface="TH SarabunPSK" pitchFamily="34" charset="-34"/>
                </a:rPr>
                <a:t>ละ 40 ของผู้ใช้ผู้เสพที่บำบัดครบตามเกณฑ์ที่กำหนดของแต่ละระบบหยุดเสพต่อเนื่องหลังจำหน่ายจากการบำบัด 3 </a:t>
              </a:r>
              <a:r>
                <a:rPr lang="th-TH" sz="1400" b="1" dirty="0" smtClean="0">
                  <a:latin typeface="TH SarabunPSK" pitchFamily="34" charset="-34"/>
                  <a:cs typeface="TH SarabunPSK" pitchFamily="34" charset="-34"/>
                </a:rPr>
                <a:t>เดือน</a:t>
              </a:r>
              <a:endParaRPr lang="th-TH" sz="14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pic>
        <p:nvPicPr>
          <p:cNvPr id="74" name="รูปภาพ 73" descr="ตรากระทรวงสาธารณสุขใหม่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572587" cy="5738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304</Words>
  <Application>Microsoft Office PowerPoint</Application>
  <PresentationFormat>กำหนดเอง</PresentationFormat>
  <Paragraphs>55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Office Theme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Administrator</dc:creator>
  <cp:lastModifiedBy>asus pc</cp:lastModifiedBy>
  <cp:revision>21</cp:revision>
  <dcterms:modified xsi:type="dcterms:W3CDTF">2018-11-14T07:23:12Z</dcterms:modified>
</cp:coreProperties>
</file>